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7" r:id="rId2"/>
    <p:sldId id="298" r:id="rId3"/>
    <p:sldId id="262" r:id="rId4"/>
    <p:sldId id="276" r:id="rId5"/>
    <p:sldId id="264" r:id="rId6"/>
    <p:sldId id="296" r:id="rId7"/>
    <p:sldId id="299" r:id="rId8"/>
    <p:sldId id="300" r:id="rId9"/>
    <p:sldId id="277" r:id="rId10"/>
    <p:sldId id="304" r:id="rId11"/>
    <p:sldId id="301" r:id="rId12"/>
    <p:sldId id="266" r:id="rId13"/>
    <p:sldId id="265" r:id="rId14"/>
    <p:sldId id="293" r:id="rId15"/>
    <p:sldId id="311" r:id="rId16"/>
    <p:sldId id="302" r:id="rId17"/>
    <p:sldId id="303" r:id="rId18"/>
    <p:sldId id="274" r:id="rId19"/>
    <p:sldId id="307" r:id="rId20"/>
    <p:sldId id="306" r:id="rId21"/>
    <p:sldId id="308" r:id="rId22"/>
    <p:sldId id="273" r:id="rId23"/>
    <p:sldId id="305" r:id="rId24"/>
    <p:sldId id="291" r:id="rId25"/>
    <p:sldId id="309" r:id="rId26"/>
    <p:sldId id="310" r:id="rId27"/>
    <p:sldId id="292" r:id="rId28"/>
  </p:sldIdLst>
  <p:sldSz cx="7561263" cy="756126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8417" autoAdjust="0"/>
  </p:normalViewPr>
  <p:slideViewPr>
    <p:cSldViewPr>
      <p:cViewPr varScale="1">
        <p:scale>
          <a:sx n="117" d="100"/>
          <a:sy n="117" d="100"/>
        </p:scale>
        <p:origin x="1824" y="90"/>
      </p:cViewPr>
      <p:guideLst>
        <p:guide orient="horz" pos="2382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A64C-FC08-4376-B1FF-3A6D7C9B169B}" type="datetimeFigureOut">
              <a:rPr lang="pl-PL" smtClean="0"/>
              <a:t>04.10.2016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A990-7E95-4E4F-BB92-59FBE9E146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6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095" y="2348893"/>
            <a:ext cx="6427074" cy="162077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34190" y="4284716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53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10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481916" y="302802"/>
            <a:ext cx="1701284" cy="645157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78063" y="302802"/>
            <a:ext cx="4977831" cy="645157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0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03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287" y="4858812"/>
            <a:ext cx="6427074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97287" y="3204786"/>
            <a:ext cx="6427074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8063" y="1764295"/>
            <a:ext cx="333955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43642" y="1764295"/>
            <a:ext cx="333955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3" y="1692533"/>
            <a:ext cx="334087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8063" y="2397901"/>
            <a:ext cx="334087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841017" y="1692533"/>
            <a:ext cx="3342183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841017" y="2397901"/>
            <a:ext cx="3342183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4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6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4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064" y="301050"/>
            <a:ext cx="2487603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8064" y="1582265"/>
            <a:ext cx="2487603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3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2060" y="5292884"/>
            <a:ext cx="4536758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2060" y="5917739"/>
            <a:ext cx="4536758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11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78063" y="302801"/>
            <a:ext cx="6805137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3" y="1764295"/>
            <a:ext cx="6805137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8063" y="7008171"/>
            <a:ext cx="176429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2417-E6BA-48B7-A510-F3598458A223}" type="datetimeFigureOut">
              <a:rPr lang="pl-PL" smtClean="0"/>
              <a:pPr/>
              <a:t>04.10.2016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583432" y="7008171"/>
            <a:ext cx="2394400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418905" y="7008171"/>
            <a:ext cx="176429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B5A8-2BA0-4030-A795-48623426D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-35793"/>
            <a:ext cx="7585624" cy="7585624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-35793" y="1116335"/>
            <a:ext cx="766906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Aleo" panose="020F0502020204030203" pitchFamily="34" charset="-18"/>
              </a:rPr>
              <a:t>Zmień złe nawyki </a:t>
            </a:r>
          </a:p>
          <a:p>
            <a:r>
              <a:rPr lang="pl-PL" dirty="0" smtClean="0">
                <a:latin typeface="Aleo" panose="020F0502020204030203" pitchFamily="34" charset="-18"/>
              </a:rPr>
              <a:t>na lepsze zamienniki</a:t>
            </a:r>
            <a:endParaRPr lang="pl-PL" dirty="0">
              <a:latin typeface="Aleo" panose="020F0502020204030203" pitchFamily="34" charset="-1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7" y="3075211"/>
            <a:ext cx="6109248" cy="40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98" y="1763713"/>
            <a:ext cx="3327067" cy="4991100"/>
          </a:xfrm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-35793"/>
            <a:ext cx="7585624" cy="758562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60040" y="612279"/>
            <a:ext cx="766906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dirty="0" smtClean="0">
                <a:latin typeface="Aleo" panose="020F0502020204030203" pitchFamily="34" charset="-18"/>
              </a:rPr>
              <a:t>Drugie </a:t>
            </a:r>
            <a:r>
              <a:rPr lang="pl-PL" sz="3600" dirty="0" smtClean="0">
                <a:latin typeface="Aleo" panose="020F0502020204030203" pitchFamily="34" charset="-18"/>
              </a:rPr>
              <a:t>śniadanie </a:t>
            </a:r>
            <a:endParaRPr lang="pl-PL" sz="3600" dirty="0" smtClean="0">
              <a:latin typeface="Aleo" panose="020F0502020204030203" pitchFamily="34" charset="-18"/>
            </a:endParaRPr>
          </a:p>
          <a:p>
            <a:pPr algn="l"/>
            <a:r>
              <a:rPr lang="pl-PL" sz="3600" dirty="0" smtClean="0">
                <a:latin typeface="Aleo" panose="020F0502020204030203" pitchFamily="34" charset="-18"/>
              </a:rPr>
              <a:t>- </a:t>
            </a:r>
            <a:r>
              <a:rPr lang="pl-PL" sz="3600" dirty="0" smtClean="0">
                <a:latin typeface="Aleo" panose="020F0502020204030203" pitchFamily="34" charset="-18"/>
              </a:rPr>
              <a:t>pomysły</a:t>
            </a:r>
            <a:endParaRPr lang="pl-PL" sz="3600" dirty="0">
              <a:latin typeface="Aleo" panose="020F0502020204030203" pitchFamily="34" charset="-18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4841" y="2052439"/>
            <a:ext cx="6986190" cy="447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l-PL" sz="20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koktajl na bazie maślanki </a:t>
            </a:r>
            <a:r>
              <a:rPr lang="pl-PL" sz="2000" dirty="0" smtClean="0">
                <a:solidFill>
                  <a:schemeClr val="tx1"/>
                </a:solidFill>
              </a:rPr>
              <a:t>i owoców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owsianka z </a:t>
            </a:r>
            <a:r>
              <a:rPr lang="pl-PL" sz="2000" dirty="0" smtClean="0">
                <a:solidFill>
                  <a:schemeClr val="tx1"/>
                </a:solidFill>
              </a:rPr>
              <a:t>owocami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naleśniki z warzywami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/>
          <a:stretch/>
        </p:blipFill>
        <p:spPr>
          <a:xfrm>
            <a:off x="5076775" y="804972"/>
            <a:ext cx="2481404" cy="319094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19" y="4014275"/>
            <a:ext cx="4269744" cy="320230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9" y="4014276"/>
            <a:ext cx="3202308" cy="32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107801" y="540271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/>
              <a:t> </a:t>
            </a:r>
            <a:r>
              <a:rPr lang="pl-PL" altLang="pl-PL" sz="3600" dirty="0">
                <a:latin typeface="Aleo" panose="020F0502020204030203" pitchFamily="34" charset="-18"/>
              </a:rPr>
              <a:t>Obiad, podwieczorek, kolacja</a:t>
            </a:r>
            <a:endParaRPr lang="pl-PL" sz="3600" dirty="0">
              <a:latin typeface="Aleo" panose="020F0502020204030203" pitchFamily="34" charset="-18"/>
            </a:endParaRPr>
          </a:p>
        </p:txBody>
      </p:sp>
      <p:sp>
        <p:nvSpPr>
          <p:cNvPr id="15" name="Symbol zastępczy tekstu 2"/>
          <p:cNvSpPr txBox="1">
            <a:spLocks/>
          </p:cNvSpPr>
          <p:nvPr/>
        </p:nvSpPr>
        <p:spPr bwMode="auto">
          <a:xfrm>
            <a:off x="108223" y="1981200"/>
            <a:ext cx="7056784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1809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Obiad </a:t>
            </a:r>
            <a:r>
              <a:rPr lang="pl-PL" altLang="pl-PL" sz="2200" dirty="0" smtClean="0">
                <a:latin typeface="+mn-lt"/>
              </a:rPr>
              <a:t>powinien być </a:t>
            </a:r>
            <a:r>
              <a:rPr lang="pl-PL" altLang="pl-PL" sz="2200" dirty="0">
                <a:latin typeface="+mn-lt"/>
              </a:rPr>
              <a:t>największym posiłkiem w ciągu dnia.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Co warto wybrać na obiad?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Co zrobić w </a:t>
            </a:r>
            <a:r>
              <a:rPr lang="pl-PL" altLang="pl-PL" sz="2200" dirty="0" smtClean="0">
                <a:latin typeface="+mn-lt"/>
              </a:rPr>
              <a:t>przypadku, </a:t>
            </a:r>
            <a:r>
              <a:rPr lang="pl-PL" altLang="pl-PL" sz="2200" dirty="0">
                <a:latin typeface="+mn-lt"/>
              </a:rPr>
              <a:t>gdy jesteśmy poza domem?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Jak powinien wyglądać podwieczorek?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Co wybrać na zdrową kolację?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l-PL" altLang="pl-PL" sz="2200" dirty="0">
                <a:latin typeface="+mn-lt"/>
              </a:rPr>
              <a:t>Kiedy </a:t>
            </a:r>
            <a:r>
              <a:rPr lang="pl-PL" altLang="pl-PL" sz="2200" dirty="0" smtClean="0">
                <a:latin typeface="+mn-lt"/>
              </a:rPr>
              <a:t>najlepiej zjeść kolację?</a:t>
            </a:r>
            <a:r>
              <a:rPr lang="pl-PL" altLang="pl-PL" sz="2200" dirty="0" smtClean="0">
                <a:latin typeface="Arial" charset="0"/>
              </a:rPr>
              <a:t> </a:t>
            </a:r>
            <a:endParaRPr lang="pl-PL" altLang="pl-PL" sz="2200" dirty="0">
              <a:latin typeface="Arial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2844527"/>
            <a:ext cx="30627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0" y="468263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leo" panose="020F0502020204030203" pitchFamily="34" charset="-18"/>
              </a:rPr>
              <a:t>Słodycze</a:t>
            </a:r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385889" y="1764407"/>
            <a:ext cx="6624638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Popularny </a:t>
            </a:r>
            <a:r>
              <a:rPr lang="pl-PL" sz="2200" dirty="0" smtClean="0">
                <a:solidFill>
                  <a:schemeClr val="tx1"/>
                </a:solidFill>
              </a:rPr>
              <a:t>batonik </a:t>
            </a:r>
            <a:r>
              <a:rPr lang="pl-PL" sz="2200" dirty="0">
                <a:solidFill>
                  <a:schemeClr val="tx1"/>
                </a:solidFill>
              </a:rPr>
              <a:t>ma zwykle tyle </a:t>
            </a:r>
            <a:r>
              <a:rPr lang="pl-PL" sz="2200" dirty="0" smtClean="0">
                <a:solidFill>
                  <a:schemeClr val="tx1"/>
                </a:solidFill>
              </a:rPr>
              <a:t>kalorii, </a:t>
            </a:r>
            <a:r>
              <a:rPr lang="pl-PL" sz="2200" dirty="0">
                <a:solidFill>
                  <a:schemeClr val="tx1"/>
                </a:solidFill>
              </a:rPr>
              <a:t>ile cały posiłek.</a:t>
            </a:r>
          </a:p>
          <a:p>
            <a:pPr marL="361950" lvl="1" indent="-180975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Słodycze zawierają wiele szkodliwych substancji.</a:t>
            </a:r>
          </a:p>
          <a:p>
            <a:pPr marL="361950" lvl="1" indent="-180975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Słodycze nie zaspokajają </a:t>
            </a:r>
            <a:r>
              <a:rPr lang="pl-PL" sz="2200" dirty="0" smtClean="0">
                <a:solidFill>
                  <a:schemeClr val="tx1"/>
                </a:solidFill>
              </a:rPr>
              <a:t>głodu, </a:t>
            </a:r>
            <a:r>
              <a:rPr lang="pl-PL" sz="2200" dirty="0">
                <a:solidFill>
                  <a:schemeClr val="tx1"/>
                </a:solidFill>
              </a:rPr>
              <a:t>przez co jemy więcej!</a:t>
            </a:r>
          </a:p>
          <a:p>
            <a:pPr marL="361950" lvl="1" indent="-180975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Mogą przyczyniać się do rozwoju próchnicy zębów.</a:t>
            </a: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4224125"/>
            <a:ext cx="4525072" cy="30160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9" y="4266124"/>
            <a:ext cx="2970891" cy="29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2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5940871" y="7309023"/>
            <a:ext cx="1512168" cy="25224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l-PL" dirty="0"/>
              <a:t>7</a:t>
            </a:r>
          </a:p>
        </p:txBody>
      </p:sp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323825" y="612279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3600" dirty="0">
                <a:latin typeface="Aleo" panose="020F0502020204030203" pitchFamily="34" charset="-18"/>
              </a:rPr>
              <a:t>Dlaczego tak lubimy słodycze?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28" y="4032659"/>
            <a:ext cx="3132348" cy="3132348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80231" y="1988799"/>
            <a:ext cx="7128792" cy="517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Sprawiają, że przez chwilę nie jesteśmy głodni.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Powodują </a:t>
            </a:r>
            <a:r>
              <a:rPr lang="pl-PL" sz="2200" dirty="0">
                <a:solidFill>
                  <a:schemeClr val="tx1"/>
                </a:solidFill>
              </a:rPr>
              <a:t>nagły wzrost poziomu serotoniny </a:t>
            </a:r>
            <a:r>
              <a:rPr lang="pl-PL" sz="2200" dirty="0" smtClean="0">
                <a:solidFill>
                  <a:schemeClr val="tx1"/>
                </a:solidFill>
              </a:rPr>
              <a:t>(hormonu szczęścia) uszczęśliwiają </a:t>
            </a:r>
            <a:r>
              <a:rPr lang="pl-PL" sz="2200" dirty="0">
                <a:solidFill>
                  <a:schemeClr val="tx1"/>
                </a:solidFill>
              </a:rPr>
              <a:t>nas – niestety tylko </a:t>
            </a:r>
            <a:r>
              <a:rPr lang="pl-PL" sz="2200" dirty="0" smtClean="0">
                <a:solidFill>
                  <a:schemeClr val="tx1"/>
                </a:solidFill>
              </a:rPr>
              <a:t>chwilowo.</a:t>
            </a:r>
            <a:endParaRPr lang="pl-PL" sz="22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Sprawiają nam przyjemność i stanowią rodzaj nagrody po ciężkim dniu w szkole lub po kłótni z kolegą.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  <a:p>
            <a:pPr algn="just"/>
            <a:r>
              <a:rPr lang="pl-PL" sz="2200" dirty="0">
                <a:solidFill>
                  <a:schemeClr val="tx1"/>
                </a:solidFill>
              </a:rPr>
              <a:t>Słodycze uzależniają!</a:t>
            </a:r>
          </a:p>
        </p:txBody>
      </p:sp>
    </p:spTree>
    <p:extLst>
      <p:ext uri="{BB962C8B-B14F-4D97-AF65-F5344CB8AC3E}">
        <p14:creationId xmlns:p14="http://schemas.microsoft.com/office/powerpoint/2010/main" val="377093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5940871" y="7309023"/>
            <a:ext cx="1512168" cy="25224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l-PL" dirty="0"/>
              <a:t>7</a:t>
            </a:r>
          </a:p>
        </p:txBody>
      </p:sp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107801" y="612279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/>
              <a:t>   </a:t>
            </a:r>
            <a:r>
              <a:rPr lang="pl-PL" sz="3600" dirty="0">
                <a:latin typeface="Aleo" panose="020F0502020204030203" pitchFamily="34" charset="-18"/>
              </a:rPr>
              <a:t>Sposób na słodycze!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80231" y="1988799"/>
            <a:ext cx="7128792" cy="517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Jedz regularnie zdrowe </a:t>
            </a:r>
            <a:r>
              <a:rPr lang="pl-PL" sz="2200" dirty="0" smtClean="0">
                <a:solidFill>
                  <a:schemeClr val="tx1"/>
                </a:solidFill>
              </a:rPr>
              <a:t>posiłki.</a:t>
            </a:r>
            <a:endParaRPr lang="pl-PL" sz="22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Zdrowe zamienniki – poproś </a:t>
            </a:r>
            <a:r>
              <a:rPr lang="pl-PL" sz="2200" dirty="0" smtClean="0">
                <a:solidFill>
                  <a:schemeClr val="tx1"/>
                </a:solidFill>
              </a:rPr>
              <a:t>opiekuna, </a:t>
            </a:r>
            <a:r>
              <a:rPr lang="pl-PL" sz="2200" dirty="0">
                <a:solidFill>
                  <a:schemeClr val="tx1"/>
                </a:solidFill>
              </a:rPr>
              <a:t>aby pomógł Ci wybrać słodycze o mniejszej zawartości cukru lub tłuszczu.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Znajdź sobie zajęcie – często podjadamy z nudów. Wyjście na boisko, lub spacer z psem zmniejszą apetyt na słodycze.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Weź sprawy w swoje ręce! – postaraj się samemu zadecydować o swoich przekąskach, świadomie wybierz owoce zamiast słodyczy.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973" y="5305241"/>
            <a:ext cx="3307618" cy="1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atalia\Desktop\ma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1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NATURHOUSE\Facebook posty\POST-fb-26--sierp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"/>
            <a:ext cx="756126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1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88032" y="540271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/>
              <a:t>   </a:t>
            </a:r>
            <a:r>
              <a:rPr lang="pl-PL" sz="3600" dirty="0">
                <a:latin typeface="Aleo" panose="020F0502020204030203" pitchFamily="34" charset="-18"/>
              </a:rPr>
              <a:t>Ciekawostki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34" y="4644727"/>
            <a:ext cx="5764301" cy="2592222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80231" y="1988799"/>
            <a:ext cx="7128792" cy="488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Racjonalne</a:t>
            </a:r>
            <a:r>
              <a:rPr lang="pl-PL" sz="2400" b="1" dirty="0">
                <a:solidFill>
                  <a:schemeClr val="tx1"/>
                </a:solidFill>
              </a:rPr>
              <a:t>, zdrowe odżywianie = dłuższe życie</a:t>
            </a:r>
            <a:r>
              <a:rPr lang="pl-PL" sz="2400" b="1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pl-PL" sz="10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Ograniczenie słodyczy lub zastąpienie ich owocami </a:t>
            </a:r>
            <a:r>
              <a:rPr lang="pl-PL" sz="2200" dirty="0">
                <a:solidFill>
                  <a:schemeClr val="tx1"/>
                </a:solidFill>
              </a:rPr>
              <a:t>sprawi, że będziemy długo młodzi i znacznie zdrowsi.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Zawarte </a:t>
            </a:r>
            <a:r>
              <a:rPr lang="pl-PL" sz="2200" dirty="0">
                <a:solidFill>
                  <a:schemeClr val="tx1"/>
                </a:solidFill>
              </a:rPr>
              <a:t>w słodyczach węglowodany proste odkładają się w </a:t>
            </a:r>
            <a:r>
              <a:rPr lang="pl-PL" sz="2200" dirty="0" smtClean="0">
                <a:solidFill>
                  <a:schemeClr val="tx1"/>
                </a:solidFill>
              </a:rPr>
              <a:t>komórkach, </a:t>
            </a:r>
            <a:r>
              <a:rPr lang="pl-PL" sz="2200" dirty="0">
                <a:solidFill>
                  <a:schemeClr val="tx1"/>
                </a:solidFill>
              </a:rPr>
              <a:t>powodując zesztywnienie naszych kości i stawów.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pl-P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2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" y="-2466"/>
            <a:ext cx="7553343" cy="75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11431"/>
            <a:ext cx="7585624" cy="7585624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-216024" y="540271"/>
            <a:ext cx="766906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    </a:t>
            </a:r>
            <a:r>
              <a:rPr lang="pl-PL" sz="4000" dirty="0" smtClean="0">
                <a:latin typeface="Aleo" panose="020F0502020204030203" pitchFamily="34" charset="-18"/>
              </a:rPr>
              <a:t>Prawidłowe odżywianie</a:t>
            </a:r>
            <a:endParaRPr lang="pl-PL" sz="4000" dirty="0">
              <a:latin typeface="Aleo" panose="020F0502020204030203" pitchFamily="34" charset="-18"/>
            </a:endParaRP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468313" y="1692399"/>
            <a:ext cx="6624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/>
              <a:t>Co </a:t>
            </a:r>
            <a:r>
              <a:rPr lang="pl-PL" altLang="pl-PL" sz="1600" dirty="0"/>
              <a:t>to znaczy </a:t>
            </a:r>
            <a:r>
              <a:rPr lang="pl-PL" altLang="pl-PL" sz="1600" dirty="0" smtClean="0"/>
              <a:t>prawidłowo/zdrowo się odżywiać</a:t>
            </a:r>
            <a:r>
              <a:rPr lang="pl-PL" altLang="pl-PL" sz="1600" dirty="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/>
              <a:t>Co </a:t>
            </a:r>
            <a:r>
              <a:rPr lang="pl-PL" altLang="pl-PL" sz="1600" dirty="0"/>
              <a:t>to jest nadwaga</a:t>
            </a:r>
            <a:r>
              <a:rPr lang="pl-PL" altLang="pl-PL" sz="1600" dirty="0" smtClean="0"/>
              <a:t>?    Co </a:t>
            </a:r>
            <a:r>
              <a:rPr lang="pl-PL" altLang="pl-PL" sz="1600" dirty="0"/>
              <a:t>to jest niedowaga?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/>
              <a:t>Jak </a:t>
            </a:r>
            <a:r>
              <a:rPr lang="pl-PL" altLang="pl-PL" sz="1600" dirty="0" smtClean="0"/>
              <a:t>możesz dowiedzieć się czy masz </a:t>
            </a:r>
            <a:r>
              <a:rPr lang="pl-PL" altLang="pl-PL" sz="1600" dirty="0"/>
              <a:t>prawidłową masę ciała?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0" y="2636407"/>
            <a:ext cx="6901335" cy="46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9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pic>
        <p:nvPicPr>
          <p:cNvPr id="6" name="Picture 2" descr="C:\Users\Natalia\Desktop\POST-fb-23-marz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9" y="-19758"/>
            <a:ext cx="7606102" cy="76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7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pic>
        <p:nvPicPr>
          <p:cNvPr id="7" name="Picture 2" descr="C:\Users\Natalia\Desktop\POST-fb-23-marca-więks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1" y="0"/>
            <a:ext cx="7585624" cy="75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9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51817" y="612279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600" dirty="0">
                <a:latin typeface="Aleo" panose="020F0502020204030203" pitchFamily="34" charset="-18"/>
              </a:rPr>
              <a:t>Zamiast słodkich napoi - </a:t>
            </a:r>
            <a:r>
              <a:rPr lang="pl-PL" sz="3600" b="1" dirty="0">
                <a:latin typeface="Aleo" panose="020F0502020204030203" pitchFamily="34" charset="-18"/>
              </a:rPr>
              <a:t>woda</a:t>
            </a:r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36215" y="1993309"/>
            <a:ext cx="7453039" cy="517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pl-PL" sz="900" b="1" dirty="0">
              <a:latin typeface="Verdana" pitchFamily="34" charset="0"/>
            </a:endParaRPr>
          </a:p>
          <a:p>
            <a:pPr>
              <a:buFontTx/>
              <a:buNone/>
              <a:defRPr/>
            </a:pPr>
            <a:r>
              <a:rPr lang="pl-PL" sz="2400" b="1" dirty="0">
                <a:solidFill>
                  <a:schemeClr val="tx1"/>
                </a:solidFill>
              </a:rPr>
              <a:t>Brak wody w organizmie = spadek koncentracji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None/>
              <a:defRPr/>
            </a:pPr>
            <a:r>
              <a:rPr lang="pl-PL" sz="2200" dirty="0">
                <a:solidFill>
                  <a:schemeClr val="tx1"/>
                </a:solidFill>
              </a:rPr>
              <a:t>wysychanie błon śluzowych i skóry, bóle głowy, kłopoty z trawieniem, dolegliwości sercowe.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500" b="1" dirty="0">
                <a:solidFill>
                  <a:schemeClr val="tx1"/>
                </a:solidFill>
              </a:rPr>
              <a:t> </a:t>
            </a:r>
            <a:r>
              <a:rPr lang="pl-PL" sz="1500" b="1" dirty="0" smtClean="0">
                <a:solidFill>
                  <a:schemeClr val="tx1"/>
                </a:solidFill>
              </a:rPr>
              <a:t>            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500" b="1" dirty="0">
                <a:solidFill>
                  <a:schemeClr val="tx1"/>
                </a:solidFill>
              </a:rPr>
              <a:t> </a:t>
            </a:r>
            <a:r>
              <a:rPr lang="pl-PL" sz="15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pl-PL" sz="2400" b="1" dirty="0" smtClean="0">
                <a:solidFill>
                  <a:schemeClr val="tx1"/>
                </a:solidFill>
              </a:rPr>
              <a:t>Ile </a:t>
            </a:r>
            <a:r>
              <a:rPr lang="pl-PL" sz="2400" b="1" dirty="0">
                <a:solidFill>
                  <a:schemeClr val="tx1"/>
                </a:solidFill>
              </a:rPr>
              <a:t>powinniśmy pić? 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                          minimum </a:t>
            </a:r>
            <a:r>
              <a:rPr lang="pl-PL" sz="2200" dirty="0">
                <a:solidFill>
                  <a:schemeClr val="tx1"/>
                </a:solidFill>
              </a:rPr>
              <a:t>2l </a:t>
            </a:r>
            <a:r>
              <a:rPr lang="pl-PL" sz="2200" dirty="0" smtClean="0">
                <a:solidFill>
                  <a:schemeClr val="tx1"/>
                </a:solidFill>
              </a:rPr>
              <a:t>płynów</a:t>
            </a:r>
            <a:endParaRPr lang="pl-PL" sz="22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800" b="1" dirty="0">
                <a:solidFill>
                  <a:schemeClr val="tx1"/>
                </a:solidFill>
              </a:rPr>
              <a:t>                                         </a:t>
            </a:r>
            <a:endParaRPr lang="pl-PL" sz="14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pl-PL" sz="8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                           w </a:t>
            </a:r>
            <a:r>
              <a:rPr lang="pl-PL" sz="2200" dirty="0">
                <a:solidFill>
                  <a:schemeClr val="tx1"/>
                </a:solidFill>
              </a:rPr>
              <a:t>tym </a:t>
            </a:r>
            <a:r>
              <a:rPr lang="pl-PL" sz="2200" b="1" dirty="0">
                <a:solidFill>
                  <a:schemeClr val="tx1"/>
                </a:solidFill>
              </a:rPr>
              <a:t>1-1,5l</a:t>
            </a:r>
            <a:r>
              <a:rPr lang="pl-PL" sz="2200" dirty="0">
                <a:solidFill>
                  <a:schemeClr val="tx1"/>
                </a:solidFill>
              </a:rPr>
              <a:t> wody mineralnej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pl-PL" sz="2000" dirty="0">
              <a:latin typeface="Verdana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0" y="3348583"/>
            <a:ext cx="1008112" cy="3423229"/>
          </a:xfrm>
          <a:prstGeom prst="rect">
            <a:avLst/>
          </a:prstGeom>
        </p:spPr>
      </p:pic>
      <p:sp>
        <p:nvSpPr>
          <p:cNvPr id="3" name="Strzałka w dół 2"/>
          <p:cNvSpPr/>
          <p:nvPr/>
        </p:nvSpPr>
        <p:spPr>
          <a:xfrm>
            <a:off x="2808523" y="4421887"/>
            <a:ext cx="288032" cy="5814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2816696" y="5580831"/>
            <a:ext cx="288032" cy="5814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01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107801" y="561540"/>
            <a:ext cx="7560838" cy="1584176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  <a:latin typeface="Aleo" panose="020F0502020204030203" pitchFamily="34" charset="-18"/>
              </a:rPr>
              <a:t>Woda ze smakiem – wypróbuj!</a:t>
            </a:r>
            <a:endParaRPr lang="pl-PL" sz="3600" b="1" dirty="0">
              <a:solidFill>
                <a:schemeClr val="accent6">
                  <a:lumMod val="75000"/>
                </a:schemeClr>
              </a:solidFill>
              <a:latin typeface="Aleo" panose="020F0502020204030203" pitchFamily="34" charset="-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9" y="2052439"/>
            <a:ext cx="7588032" cy="5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45" y="4247297"/>
            <a:ext cx="4464496" cy="298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" y="756295"/>
            <a:ext cx="4203752" cy="28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18209" r="5603" b="1876"/>
          <a:stretch/>
        </p:blipFill>
        <p:spPr>
          <a:xfrm>
            <a:off x="396255" y="4226212"/>
            <a:ext cx="2234349" cy="300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373" r="-3408" b="13385"/>
          <a:stretch/>
        </p:blipFill>
        <p:spPr>
          <a:xfrm>
            <a:off x="4644727" y="756295"/>
            <a:ext cx="2602323" cy="280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011136" y="3564607"/>
            <a:ext cx="5721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006600"/>
                </a:solidFill>
                <a:latin typeface="Aleo" panose="020F0502020204030203" pitchFamily="34" charset="-18"/>
              </a:rPr>
              <a:t>Pomysły na zdrowe posiłki</a:t>
            </a:r>
            <a:endParaRPr lang="pl-PL" sz="3600" dirty="0">
              <a:solidFill>
                <a:srgbClr val="006600"/>
              </a:solidFill>
              <a:latin typeface="Ale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835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" y="468263"/>
            <a:ext cx="7669063" cy="1584176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  <a:latin typeface="Aleo" panose="020F0502020204030203" pitchFamily="34" charset="-18"/>
              </a:rPr>
              <a:t>Uwaga! Konkurs!</a:t>
            </a:r>
            <a:endParaRPr lang="pl-PL" sz="4800" dirty="0">
              <a:solidFill>
                <a:schemeClr val="accent6">
                  <a:lumMod val="75000"/>
                </a:schemeClr>
              </a:solidFill>
              <a:latin typeface="Aleo" panose="020F0502020204030203" pitchFamily="34" charset="-18"/>
            </a:endParaRPr>
          </a:p>
        </p:txBody>
      </p:sp>
      <p:sp>
        <p:nvSpPr>
          <p:cNvPr id="6" name="Symbol zastępczy tekstu 5"/>
          <p:cNvSpPr txBox="1">
            <a:spLocks/>
          </p:cNvSpPr>
          <p:nvPr/>
        </p:nvSpPr>
        <p:spPr>
          <a:xfrm>
            <a:off x="411869" y="1963990"/>
            <a:ext cx="6737523" cy="5273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Dzielimy się na grupy. Każda grupa otrzymuje komplet różnych produktów spożywczych (wycinanka). Przydziel wszystkie produkty do grupy zdrowych produktów i do grupy produktów niezdrowych.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 smtClean="0">
                <a:solidFill>
                  <a:schemeClr val="tx1"/>
                </a:solidFill>
              </a:rPr>
              <a:t>Powodzenia!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675" y="3708623"/>
            <a:ext cx="52925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404367" y="1188343"/>
            <a:ext cx="478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leo" panose="020F0502020204030203" pitchFamily="34" charset="-18"/>
              </a:rPr>
              <a:t>Dziękujemy za uwagę!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54" y="2142055"/>
            <a:ext cx="2943945" cy="219697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96691" y="439854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Organizator akcji: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2236940" y="5022375"/>
            <a:ext cx="2949789" cy="17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" y="396255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leo" panose="020F0502020204030203" pitchFamily="34" charset="-18"/>
              </a:rPr>
              <a:t>Talerz zdrowia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r="-229" b="-1"/>
          <a:stretch/>
        </p:blipFill>
        <p:spPr>
          <a:xfrm>
            <a:off x="323242" y="1692399"/>
            <a:ext cx="7022574" cy="53020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309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" y="612279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Aleo" panose="020F0502020204030203" pitchFamily="34" charset="-18"/>
              </a:rPr>
              <a:t>Regularność posiłków</a:t>
            </a:r>
            <a:endParaRPr lang="pl-PL" sz="3600" dirty="0">
              <a:latin typeface="Aleo" panose="020F0502020204030203" pitchFamily="34" charset="-18"/>
            </a:endParaRPr>
          </a:p>
        </p:txBody>
      </p:sp>
      <p:pic>
        <p:nvPicPr>
          <p:cNvPr id="7" name="Symbol zastępczy obiektu clipar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467" y="2745801"/>
            <a:ext cx="2643187" cy="2967037"/>
          </a:xfrm>
          <a:prstGeom prst="rect">
            <a:avLst/>
          </a:prstGeom>
        </p:spPr>
      </p:pic>
      <p:sp>
        <p:nvSpPr>
          <p:cNvPr id="8" name="Symbol zastępczy tekstu 2"/>
          <p:cNvSpPr txBox="1">
            <a:spLocks/>
          </p:cNvSpPr>
          <p:nvPr/>
        </p:nvSpPr>
        <p:spPr>
          <a:xfrm>
            <a:off x="324247" y="2200608"/>
            <a:ext cx="4024312" cy="4830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tx1"/>
                </a:solidFill>
              </a:rPr>
              <a:t>śniadanie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drugie śniadanie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obiad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podwieczorek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kolacja</a:t>
            </a:r>
          </a:p>
        </p:txBody>
      </p:sp>
      <p:sp>
        <p:nvSpPr>
          <p:cNvPr id="2" name="Strzałka w dół 1"/>
          <p:cNvSpPr/>
          <p:nvPr/>
        </p:nvSpPr>
        <p:spPr>
          <a:xfrm>
            <a:off x="2268463" y="2628503"/>
            <a:ext cx="216024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2268463" y="3564607"/>
            <a:ext cx="216024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2268463" y="4428703"/>
            <a:ext cx="216024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2268463" y="5292799"/>
            <a:ext cx="216024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720043" y="262850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720043" y="356460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720043" y="44194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720043" y="529279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3h</a:t>
            </a:r>
          </a:p>
        </p:txBody>
      </p:sp>
    </p:spTree>
    <p:extLst>
      <p:ext uri="{BB962C8B-B14F-4D97-AF65-F5344CB8AC3E}">
        <p14:creationId xmlns:p14="http://schemas.microsoft.com/office/powerpoint/2010/main" val="13023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" y="468263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leo" panose="020F0502020204030203" pitchFamily="34" charset="-18"/>
              </a:rPr>
              <a:t>Śniadanie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19" y="5817379"/>
            <a:ext cx="1959032" cy="1419636"/>
          </a:xfrm>
          <a:prstGeom prst="rect">
            <a:avLst/>
          </a:prstGeom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5977208"/>
            <a:ext cx="1872208" cy="12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66" y="4140671"/>
            <a:ext cx="899009" cy="15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50826" y="1980431"/>
            <a:ext cx="6986190" cy="447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najważniejszy posiłek w ciągu dnia;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dostarcza energii do rozruszania ciała i umysłu;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brak śniadania powoduje magazynowanie energii dostarczonej wraz z innymi posiłkami.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chemeClr val="tx1"/>
                </a:solidFill>
              </a:rPr>
              <a:t>Jak powinno wyglądać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800" b="1" dirty="0" smtClean="0">
                <a:solidFill>
                  <a:schemeClr val="tx1"/>
                </a:solidFill>
              </a:rPr>
              <a:t>prawidłowe śniadanie?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72" y="5004767"/>
            <a:ext cx="2248168" cy="22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50826" y="1044327"/>
            <a:ext cx="6986190" cy="447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3600" dirty="0" smtClean="0">
                <a:solidFill>
                  <a:schemeClr val="tx1"/>
                </a:solidFill>
                <a:latin typeface="Aleo" panose="020F0502020204030203" pitchFamily="34" charset="-18"/>
              </a:rPr>
              <a:t>Które śniadanie </a:t>
            </a:r>
            <a:endParaRPr lang="pl-PL" sz="3600" dirty="0" smtClean="0">
              <a:solidFill>
                <a:schemeClr val="tx1"/>
              </a:solidFill>
              <a:latin typeface="Aleo" panose="020F0502020204030203" pitchFamily="34" charset="-18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3600" dirty="0" smtClean="0">
                <a:solidFill>
                  <a:schemeClr val="tx1"/>
                </a:solidFill>
                <a:latin typeface="Aleo" panose="020F0502020204030203" pitchFamily="34" charset="-18"/>
              </a:rPr>
              <a:t>będzie </a:t>
            </a:r>
            <a:r>
              <a:rPr lang="pl-PL" sz="3600" dirty="0" smtClean="0">
                <a:solidFill>
                  <a:schemeClr val="tx1"/>
                </a:solidFill>
                <a:latin typeface="Aleo" panose="020F0502020204030203" pitchFamily="34" charset="-18"/>
              </a:rPr>
              <a:t>lepszym wyborem?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l-PL" sz="3600" dirty="0">
              <a:solidFill>
                <a:schemeClr val="tx1"/>
              </a:solidFill>
              <a:latin typeface="Aleo" panose="020F0502020204030203" pitchFamily="34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78" y="2645341"/>
            <a:ext cx="3655569" cy="36555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" y="2645342"/>
            <a:ext cx="3696054" cy="36960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2279" y="6446668"/>
            <a:ext cx="278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Naleśniki z cukrem pudrem </a:t>
            </a:r>
          </a:p>
          <a:p>
            <a:pPr algn="ctr"/>
            <a:r>
              <a:rPr lang="pl-PL" dirty="0" smtClean="0"/>
              <a:t>i sosem owocowym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96662" y="6446668"/>
            <a:ext cx="31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Kanapka z chleba razowego </a:t>
            </a:r>
          </a:p>
          <a:p>
            <a:pPr algn="ctr"/>
            <a:r>
              <a:rPr lang="pl-PL" dirty="0" smtClean="0"/>
              <a:t>z wędliną, warzywami i kiełkami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70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126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0"/>
            <a:ext cx="7585624" cy="7585624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-2" y="468263"/>
            <a:ext cx="7669063" cy="1584176"/>
          </a:xfrm>
        </p:spPr>
        <p:txBody>
          <a:bodyPr>
            <a:normAutofit/>
          </a:bodyPr>
          <a:lstStyle/>
          <a:p>
            <a:r>
              <a:rPr lang="pl-PL" sz="3600" dirty="0"/>
              <a:t>    </a:t>
            </a:r>
            <a:r>
              <a:rPr lang="pl-PL" sz="3600" dirty="0">
                <a:latin typeface="Aleo" panose="020F0502020204030203" pitchFamily="34" charset="-18"/>
              </a:rPr>
              <a:t>Drugie </a:t>
            </a:r>
            <a:r>
              <a:rPr lang="pl-PL" sz="3600" dirty="0" smtClean="0">
                <a:latin typeface="Aleo" panose="020F0502020204030203" pitchFamily="34" charset="-18"/>
              </a:rPr>
              <a:t>śniadanie</a:t>
            </a:r>
            <a:endParaRPr lang="pl-PL" sz="3600" dirty="0">
              <a:latin typeface="Aleo" panose="020F0502020204030203" pitchFamily="34" charset="-18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50826" y="2124446"/>
            <a:ext cx="6986190" cy="447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l-PL" sz="8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b="1" dirty="0" smtClean="0">
                <a:solidFill>
                  <a:schemeClr val="tx1"/>
                </a:solidFill>
              </a:rPr>
              <a:t>Kanapka</a:t>
            </a:r>
            <a:endParaRPr lang="pl-PL" sz="2800" b="1" dirty="0">
              <a:solidFill>
                <a:schemeClr val="tx1"/>
              </a:solidFill>
            </a:endParaRP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b="1" dirty="0" smtClean="0">
                <a:solidFill>
                  <a:schemeClr val="tx1"/>
                </a:solidFill>
              </a:rPr>
              <a:t>Jogurt naturalny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solidFill>
                  <a:schemeClr val="tx1"/>
                </a:solidFill>
              </a:rPr>
              <a:t>Owoce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tx1"/>
                </a:solidFill>
              </a:rPr>
              <a:t>źródło witamin i minerałów,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tx1"/>
                </a:solidFill>
              </a:rPr>
              <a:t>niskokaloryczne,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tx1"/>
                </a:solidFill>
              </a:rPr>
              <a:t>źródło błonnika,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chemeClr val="tx1"/>
                </a:solidFill>
              </a:rPr>
              <a:t>źródło energii!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40" y="4783784"/>
            <a:ext cx="1652108" cy="11521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7" y="4716735"/>
            <a:ext cx="1524013" cy="10081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57" y="3089903"/>
            <a:ext cx="1224137" cy="179159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51" y="2317580"/>
            <a:ext cx="1438656" cy="147523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63" y="5935912"/>
            <a:ext cx="2420588" cy="130110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09" y="2145683"/>
            <a:ext cx="1009973" cy="12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7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491</Words>
  <Application>Microsoft Office PowerPoint</Application>
  <PresentationFormat>Niestandardowy</PresentationFormat>
  <Paragraphs>98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Talerz zdrowia</vt:lpstr>
      <vt:lpstr>Regularność posiłków</vt:lpstr>
      <vt:lpstr>Śniadanie</vt:lpstr>
      <vt:lpstr>Prezentacja programu PowerPoint</vt:lpstr>
      <vt:lpstr>Prezentacja programu PowerPoint</vt:lpstr>
      <vt:lpstr>Prezentacja programu PowerPoint</vt:lpstr>
      <vt:lpstr>    Drugie śniadanie</vt:lpstr>
      <vt:lpstr>Prezentacja programu PowerPoint</vt:lpstr>
      <vt:lpstr> Obiad, podwieczorek, kolacja</vt:lpstr>
      <vt:lpstr>Słodycze</vt:lpstr>
      <vt:lpstr>   Dlaczego tak lubimy słodycze?</vt:lpstr>
      <vt:lpstr>   Sposób na słodycze!</vt:lpstr>
      <vt:lpstr>Prezentacja programu PowerPoint</vt:lpstr>
      <vt:lpstr>Prezentacja programu PowerPoint</vt:lpstr>
      <vt:lpstr>Prezentacja programu PowerPoint</vt:lpstr>
      <vt:lpstr>   Ciekawostki</vt:lpstr>
      <vt:lpstr>Prezentacja programu PowerPoint</vt:lpstr>
      <vt:lpstr>Prezentacja programu PowerPoint</vt:lpstr>
      <vt:lpstr>Prezentacja programu PowerPoint</vt:lpstr>
      <vt:lpstr>  Zamiast słodkich napoi - woda</vt:lpstr>
      <vt:lpstr>  Woda ze smakiem – wypróbuj!</vt:lpstr>
      <vt:lpstr>Prezentacja programu PowerPoint</vt:lpstr>
      <vt:lpstr>Prezentacja programu PowerPoint</vt:lpstr>
      <vt:lpstr>Uwaga! Konkurs!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</dc:creator>
  <cp:lastModifiedBy>Grafik</cp:lastModifiedBy>
  <cp:revision>376</cp:revision>
  <dcterms:created xsi:type="dcterms:W3CDTF">2013-04-23T09:45:44Z</dcterms:created>
  <dcterms:modified xsi:type="dcterms:W3CDTF">2016-10-04T12:37:27Z</dcterms:modified>
</cp:coreProperties>
</file>